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embeddedFontLst>
    <p:embeddedFont>
      <p:font typeface="PT Sans Narrow"/>
      <p:regular r:id="rId38"/>
      <p:bold r:id="rId39"/>
    </p:embeddedFont>
    <p:embeddedFont>
      <p:font typeface="Open Sans SemiBold"/>
      <p:regular r:id="rId40"/>
      <p:bold r:id="rId41"/>
      <p:italic r:id="rId42"/>
      <p:boldItalic r:id="rId43"/>
    </p:embeddedFont>
    <p:embeddedFont>
      <p:font typeface="Open Sans Medium"/>
      <p:regular r:id="rId44"/>
      <p:bold r:id="rId45"/>
      <p:italic r:id="rId46"/>
      <p:boldItalic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E50DFEC-C8AB-4725-8497-29105E85F31E}">
  <a:tblStyle styleId="{7E50DFEC-C8AB-4725-8497-29105E85F31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3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3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127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  <a:tblStyle styleId="{3500116F-36F1-4448-A417-46D7232C9280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4472C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4472C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4472C4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4472C4"/>
          </a:solidFill>
        </a:fill>
      </a:tcStyle>
    </a:firstRow>
    <a:neCell>
      <a:tcTxStyle/>
    </a:neCell>
    <a:nwCell>
      <a:tcTxStyle/>
    </a:nwCell>
  </a:tblStyle>
  <a:tblStyle styleId="{D73E13EC-28B7-4CF4-8412-659BB50A3B04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SemiBold-regular.fntdata"/><Relationship Id="rId42" Type="http://schemas.openxmlformats.org/officeDocument/2006/relationships/font" Target="fonts/OpenSansSemiBold-italic.fntdata"/><Relationship Id="rId41" Type="http://schemas.openxmlformats.org/officeDocument/2006/relationships/font" Target="fonts/OpenSansSemiBold-bold.fntdata"/><Relationship Id="rId44" Type="http://schemas.openxmlformats.org/officeDocument/2006/relationships/font" Target="fonts/OpenSansMedium-regular.fntdata"/><Relationship Id="rId43" Type="http://schemas.openxmlformats.org/officeDocument/2006/relationships/font" Target="fonts/OpenSansSemiBold-boldItalic.fntdata"/><Relationship Id="rId46" Type="http://schemas.openxmlformats.org/officeDocument/2006/relationships/font" Target="fonts/OpenSansMedium-italic.fntdata"/><Relationship Id="rId45" Type="http://schemas.openxmlformats.org/officeDocument/2006/relationships/font" Target="fonts/OpenSans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OpenSans-regular.fntdata"/><Relationship Id="rId47" Type="http://schemas.openxmlformats.org/officeDocument/2006/relationships/font" Target="fonts/OpenSansMedium-boldItalic.fntdata"/><Relationship Id="rId49" Type="http://schemas.openxmlformats.org/officeDocument/2006/relationships/font" Target="fonts/OpenSans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font" Target="fonts/PTSansNarrow-bold.fntdata"/><Relationship Id="rId38" Type="http://schemas.openxmlformats.org/officeDocument/2006/relationships/font" Target="fonts/PTSansNarrow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15dacf8220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15dacf8220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3e389052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13e389052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Next, we compare our forecast to actual delays and seasonal naive…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3e389052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13e389052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13e389052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13e389052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15bd1229d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15bd1229df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15bd1229df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15bd1229df_0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15bd1229d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15bd1229df_0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15bd1229d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15bd1229df_0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3e389052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3e389052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15c3c4b3b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15c3c4b3b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f5b22e400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f5b22e400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15c3c4b3b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15c3c4b3b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15d4ae817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15d4ae817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15c3c4b3b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15c3c4b3b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15c3c4b3b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15c3c4b3b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15c3c4b3b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15c3c4b3b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13e389052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13e389052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15d4ae813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15d4ae813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151b83b657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151b83b657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166ede516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166ede516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08a5726c9e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08a5726c9e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08a5726c9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08a5726c9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13e389052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13e389052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08a5726c9e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08a5726c9e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f5b22e40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f5b22e40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08a5726c9e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08a5726c9e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f5b22e400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f5b22e40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13e38905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13e38905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15dacf8220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15dacf822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TO TALK ABOUT ACF PACF HERE? </a:t>
            </a:r>
            <a:endParaRPr b="1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8" name="Google Shape;98;p1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4" name="Google Shape;114;p21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5" name="Google Shape;115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2" name="Google Shape;122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Analyzing Flight Delays Between ORD &amp; LAX between 2013-2022</a:t>
            </a:r>
            <a:endParaRPr sz="4000"/>
          </a:p>
        </p:txBody>
      </p:sp>
      <p:sp>
        <p:nvSpPr>
          <p:cNvPr id="142" name="Google Shape;142;p25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Maggie Guo Chen, Carolyn Liu, Olivia Pinney,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Eujene Yum, Sabrina Yusoff</a:t>
            </a:r>
            <a:endParaRPr sz="2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SARIMA - Model Specification</a:t>
            </a:r>
            <a:endParaRPr/>
          </a:p>
        </p:txBody>
      </p:sp>
      <p:grpSp>
        <p:nvGrpSpPr>
          <p:cNvPr id="206" name="Google Shape;206;p34"/>
          <p:cNvGrpSpPr/>
          <p:nvPr/>
        </p:nvGrpSpPr>
        <p:grpSpPr>
          <a:xfrm>
            <a:off x="195735" y="1132673"/>
            <a:ext cx="8615909" cy="281271"/>
            <a:chOff x="776536" y="1139251"/>
            <a:chExt cx="3708000" cy="375428"/>
          </a:xfrm>
        </p:grpSpPr>
        <p:sp>
          <p:nvSpPr>
            <p:cNvPr id="207" name="Google Shape;207;p34"/>
            <p:cNvSpPr txBox="1"/>
            <p:nvPr/>
          </p:nvSpPr>
          <p:spPr>
            <a:xfrm>
              <a:off x="776536" y="1139251"/>
              <a:ext cx="37080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27000" spcFirstLastPara="1" rIns="2700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Find the order for both </a:t>
              </a:r>
              <a:r>
                <a:rPr b="1" lang="en" sz="1500"/>
                <a:t>seasonal and non-seasonal parts</a:t>
              </a:r>
              <a:endParaRPr b="1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8" name="Google Shape;208;p34"/>
            <p:cNvCxnSpPr/>
            <p:nvPr/>
          </p:nvCxnSpPr>
          <p:spPr>
            <a:xfrm>
              <a:off x="821966" y="1514679"/>
              <a:ext cx="34110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25" y="1473175"/>
            <a:ext cx="1347050" cy="18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/>
          <p:nvPr/>
        </p:nvSpPr>
        <p:spPr>
          <a:xfrm>
            <a:off x="610250" y="2227239"/>
            <a:ext cx="200400" cy="200400"/>
          </a:xfrm>
          <a:prstGeom prst="rect">
            <a:avLst/>
          </a:prstGeom>
          <a:noFill/>
          <a:ln cap="flat" cmpd="sng" w="38100">
            <a:solidFill>
              <a:srgbClr val="58B9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4"/>
          <p:cNvSpPr/>
          <p:nvPr/>
        </p:nvSpPr>
        <p:spPr>
          <a:xfrm>
            <a:off x="1694879" y="1808785"/>
            <a:ext cx="2727300" cy="1299000"/>
          </a:xfrm>
          <a:prstGeom prst="rect">
            <a:avLst/>
          </a:prstGeom>
          <a:noFill/>
          <a:ln cap="flat" cmpd="sng" w="12700">
            <a:solidFill>
              <a:srgbClr val="5EB6AC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 = 1, q = 1</a:t>
            </a:r>
            <a:endParaRPr b="1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seem like good candidates…</a:t>
            </a:r>
            <a:endParaRPr sz="1100"/>
          </a:p>
        </p:txBody>
      </p:sp>
      <p:sp>
        <p:nvSpPr>
          <p:cNvPr id="212" name="Google Shape;212;p34"/>
          <p:cNvSpPr/>
          <p:nvPr/>
        </p:nvSpPr>
        <p:spPr>
          <a:xfrm>
            <a:off x="5490679" y="1808785"/>
            <a:ext cx="2727300" cy="129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…L</a:t>
            </a:r>
            <a:r>
              <a:rPr b="1" lang="en"/>
              <a:t>oop through 0, 1, 2 to find best p, q, P, Q values</a:t>
            </a:r>
            <a:endParaRPr sz="1100"/>
          </a:p>
        </p:txBody>
      </p:sp>
      <p:sp>
        <p:nvSpPr>
          <p:cNvPr id="213" name="Google Shape;213;p34"/>
          <p:cNvSpPr/>
          <p:nvPr/>
        </p:nvSpPr>
        <p:spPr>
          <a:xfrm rot="5400000">
            <a:off x="4422150" y="2251475"/>
            <a:ext cx="1264200" cy="431100"/>
          </a:xfrm>
          <a:prstGeom prst="triangle">
            <a:avLst>
              <a:gd fmla="val 48947" name="adj"/>
            </a:avLst>
          </a:prstGeom>
          <a:solidFill>
            <a:srgbClr val="58B9B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4"/>
          <p:cNvSpPr/>
          <p:nvPr/>
        </p:nvSpPr>
        <p:spPr>
          <a:xfrm>
            <a:off x="3934675" y="3858700"/>
            <a:ext cx="4279800" cy="6243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Ljung-Box test (p=0.2727) fails to reject the null and residuals are independently distributed</a:t>
            </a:r>
            <a:endParaRPr b="1"/>
          </a:p>
        </p:txBody>
      </p:sp>
      <p:sp>
        <p:nvSpPr>
          <p:cNvPr id="215" name="Google Shape;215;p34"/>
          <p:cNvSpPr/>
          <p:nvPr/>
        </p:nvSpPr>
        <p:spPr>
          <a:xfrm>
            <a:off x="2100725" y="3852850"/>
            <a:ext cx="1635000" cy="624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RMSE: 7.9638</a:t>
            </a:r>
            <a:endParaRPr b="1"/>
          </a:p>
        </p:txBody>
      </p:sp>
      <p:grpSp>
        <p:nvGrpSpPr>
          <p:cNvPr id="216" name="Google Shape;216;p34"/>
          <p:cNvGrpSpPr/>
          <p:nvPr/>
        </p:nvGrpSpPr>
        <p:grpSpPr>
          <a:xfrm>
            <a:off x="195735" y="3470842"/>
            <a:ext cx="8615909" cy="281283"/>
            <a:chOff x="776536" y="1139251"/>
            <a:chExt cx="3708000" cy="375444"/>
          </a:xfrm>
        </p:grpSpPr>
        <p:sp>
          <p:nvSpPr>
            <p:cNvPr id="217" name="Google Shape;217;p34"/>
            <p:cNvSpPr txBox="1"/>
            <p:nvPr/>
          </p:nvSpPr>
          <p:spPr>
            <a:xfrm>
              <a:off x="776536" y="1139251"/>
              <a:ext cx="37080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27000" spcFirstLastPara="1" rIns="2700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lang="en" sz="1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b="1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b="1" lang="en" sz="1500"/>
                <a:t>Final ARIMA model : ARIMA(1,0,2)(0,1,2)[53]</a:t>
              </a:r>
              <a:endParaRPr b="1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8" name="Google Shape;218;p34"/>
            <p:cNvCxnSpPr/>
            <p:nvPr/>
          </p:nvCxnSpPr>
          <p:spPr>
            <a:xfrm>
              <a:off x="800288" y="1514695"/>
              <a:ext cx="34314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9" name="Google Shape;219;p34"/>
          <p:cNvSpPr/>
          <p:nvPr/>
        </p:nvSpPr>
        <p:spPr>
          <a:xfrm>
            <a:off x="271925" y="3852850"/>
            <a:ext cx="1635000" cy="624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AICc: 1513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SARIMA -  </a:t>
            </a:r>
            <a:r>
              <a:rPr lang="en"/>
              <a:t>Forecasted Average Delay a Year Out</a:t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275" y="1159986"/>
            <a:ext cx="5395876" cy="3362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5"/>
          <p:cNvSpPr txBox="1"/>
          <p:nvPr/>
        </p:nvSpPr>
        <p:spPr>
          <a:xfrm>
            <a:off x="592800" y="4530500"/>
            <a:ext cx="7778400" cy="400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/>
              <a:t>At a glance, forecast seems to follow previous trend and </a:t>
            </a:r>
            <a:r>
              <a:rPr b="1" lang="en"/>
              <a:t>seasonal</a:t>
            </a:r>
            <a:r>
              <a:rPr b="1" lang="en"/>
              <a:t> patterns</a:t>
            </a:r>
            <a:endParaRPr b="1"/>
          </a:p>
        </p:txBody>
      </p:sp>
      <p:sp>
        <p:nvSpPr>
          <p:cNvPr id="227" name="Google Shape;227;p35"/>
          <p:cNvSpPr txBox="1"/>
          <p:nvPr/>
        </p:nvSpPr>
        <p:spPr>
          <a:xfrm>
            <a:off x="3518928" y="1379125"/>
            <a:ext cx="206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SARIMA RMSE: 7.9638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SARIMA -  Forecasting</a:t>
            </a:r>
            <a:endParaRPr/>
          </a:p>
        </p:txBody>
      </p:sp>
      <p:pic>
        <p:nvPicPr>
          <p:cNvPr id="233" name="Google Shape;2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50" y="1086825"/>
            <a:ext cx="7388676" cy="39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6"/>
          <p:cNvSpPr/>
          <p:nvPr/>
        </p:nvSpPr>
        <p:spPr>
          <a:xfrm>
            <a:off x="6653600" y="3391025"/>
            <a:ext cx="1753200" cy="4419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SNaive RMSE: 9.9443</a:t>
            </a:r>
            <a:endParaRPr b="1" sz="1200">
              <a:solidFill>
                <a:schemeClr val="accent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rPr>
              <a:t>SARIMA RMSE: 7.9638</a:t>
            </a:r>
            <a:endParaRPr b="1" sz="1200">
              <a:solidFill>
                <a:srgbClr val="E06666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36"/>
          <p:cNvSpPr/>
          <p:nvPr/>
        </p:nvSpPr>
        <p:spPr>
          <a:xfrm>
            <a:off x="5398800" y="2649750"/>
            <a:ext cx="319200" cy="131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SARIMA -  Forecast vs Covid Impact</a:t>
            </a:r>
            <a:endParaRPr/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50" y="1000025"/>
            <a:ext cx="7548805" cy="39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 txBox="1"/>
          <p:nvPr/>
        </p:nvSpPr>
        <p:spPr>
          <a:xfrm>
            <a:off x="6757975" y="3767075"/>
            <a:ext cx="200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37"/>
          <p:cNvSpPr/>
          <p:nvPr/>
        </p:nvSpPr>
        <p:spPr>
          <a:xfrm>
            <a:off x="6933925" y="3325175"/>
            <a:ext cx="1753200" cy="4419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SNaive RMSE: 9.9641</a:t>
            </a:r>
            <a:endParaRPr b="1" sz="1200">
              <a:solidFill>
                <a:schemeClr val="accent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rPr>
              <a:t>SARIMA RMSE: 8.0876</a:t>
            </a:r>
            <a:endParaRPr b="1" sz="1200">
              <a:solidFill>
                <a:srgbClr val="E06666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37"/>
          <p:cNvSpPr/>
          <p:nvPr/>
        </p:nvSpPr>
        <p:spPr>
          <a:xfrm>
            <a:off x="3895300" y="2745500"/>
            <a:ext cx="1415700" cy="178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/>
        </p:nvSpPr>
        <p:spPr>
          <a:xfrm>
            <a:off x="396775" y="645700"/>
            <a:ext cx="8895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EF6C02"/>
                </a:solidFill>
                <a:latin typeface="Arial"/>
                <a:ea typeface="Arial"/>
                <a:cs typeface="Arial"/>
                <a:sym typeface="Arial"/>
              </a:rPr>
              <a:t>Our baseline regression model does not give satisfactory performance</a:t>
            </a:r>
            <a:endParaRPr sz="1800">
              <a:solidFill>
                <a:srgbClr val="EF6C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" name="Google Shape;250;p38"/>
          <p:cNvGrpSpPr/>
          <p:nvPr/>
        </p:nvGrpSpPr>
        <p:grpSpPr>
          <a:xfrm>
            <a:off x="195728" y="1088222"/>
            <a:ext cx="4664664" cy="281271"/>
            <a:chOff x="776536" y="1139251"/>
            <a:chExt cx="3708000" cy="375428"/>
          </a:xfrm>
        </p:grpSpPr>
        <p:sp>
          <p:nvSpPr>
            <p:cNvPr id="251" name="Google Shape;251;p38"/>
            <p:cNvSpPr txBox="1"/>
            <p:nvPr/>
          </p:nvSpPr>
          <p:spPr>
            <a:xfrm>
              <a:off x="776536" y="1139251"/>
              <a:ext cx="37080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27000" spcFirstLastPara="1" rIns="2700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Model </a:t>
              </a:r>
              <a:r>
                <a:rPr b="1" lang="en" sz="15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r>
                <a:rPr b="1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escription</a:t>
              </a:r>
              <a:endParaRPr b="1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2" name="Google Shape;252;p38"/>
            <p:cNvCxnSpPr/>
            <p:nvPr/>
          </p:nvCxnSpPr>
          <p:spPr>
            <a:xfrm>
              <a:off x="821966" y="1514679"/>
              <a:ext cx="27162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3" name="Google Shape;253;p38"/>
          <p:cNvSpPr/>
          <p:nvPr/>
        </p:nvSpPr>
        <p:spPr>
          <a:xfrm>
            <a:off x="204875" y="1670202"/>
            <a:ext cx="858300" cy="1461000"/>
          </a:xfrm>
          <a:prstGeom prst="rect">
            <a:avLst/>
          </a:prstGeom>
          <a:solidFill>
            <a:srgbClr val="58B9B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 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8"/>
          <p:cNvSpPr/>
          <p:nvPr/>
        </p:nvSpPr>
        <p:spPr>
          <a:xfrm>
            <a:off x="204875" y="3704724"/>
            <a:ext cx="858300" cy="936600"/>
          </a:xfrm>
          <a:prstGeom prst="rect">
            <a:avLst/>
          </a:prstGeom>
          <a:solidFill>
            <a:srgbClr val="58B9B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8"/>
          <p:cNvSpPr/>
          <p:nvPr/>
        </p:nvSpPr>
        <p:spPr>
          <a:xfrm>
            <a:off x="1164875" y="1670205"/>
            <a:ext cx="2061000" cy="38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weather_delay_counts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8"/>
          <p:cNvSpPr/>
          <p:nvPr/>
        </p:nvSpPr>
        <p:spPr>
          <a:xfrm>
            <a:off x="1164876" y="2219220"/>
            <a:ext cx="2061000" cy="38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nas_delay_counts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8"/>
          <p:cNvSpPr/>
          <p:nvPr/>
        </p:nvSpPr>
        <p:spPr>
          <a:xfrm>
            <a:off x="1164876" y="2768235"/>
            <a:ext cx="2061000" cy="38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security_delay_counts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8"/>
          <p:cNvSpPr/>
          <p:nvPr/>
        </p:nvSpPr>
        <p:spPr>
          <a:xfrm>
            <a:off x="1164875" y="3704714"/>
            <a:ext cx="2061000" cy="38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aircraft_delay_counts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8"/>
          <p:cNvSpPr/>
          <p:nvPr/>
        </p:nvSpPr>
        <p:spPr>
          <a:xfrm>
            <a:off x="1164875" y="4253729"/>
            <a:ext cx="2061000" cy="38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carrier_delay_counts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8"/>
          <p:cNvSpPr/>
          <p:nvPr/>
        </p:nvSpPr>
        <p:spPr>
          <a:xfrm rot="5400000">
            <a:off x="2196475" y="3057950"/>
            <a:ext cx="2639100" cy="295500"/>
          </a:xfrm>
          <a:prstGeom prst="triangle">
            <a:avLst>
              <a:gd fmla="val 50000" name="adj"/>
            </a:avLst>
          </a:prstGeom>
          <a:solidFill>
            <a:srgbClr val="E66B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8"/>
          <p:cNvSpPr/>
          <p:nvPr/>
        </p:nvSpPr>
        <p:spPr>
          <a:xfrm>
            <a:off x="3817742" y="1721286"/>
            <a:ext cx="858300" cy="2804100"/>
          </a:xfrm>
          <a:prstGeom prst="rect">
            <a:avLst/>
          </a:prstGeom>
          <a:solidFill>
            <a:srgbClr val="F7CAA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Arrival Average Delay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(ORD data) 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" name="Google Shape;262;p38"/>
          <p:cNvGrpSpPr/>
          <p:nvPr/>
        </p:nvGrpSpPr>
        <p:grpSpPr>
          <a:xfrm>
            <a:off x="4860264" y="1088002"/>
            <a:ext cx="4795556" cy="281720"/>
            <a:chOff x="776536" y="1139251"/>
            <a:chExt cx="3708000" cy="376028"/>
          </a:xfrm>
        </p:grpSpPr>
        <p:sp>
          <p:nvSpPr>
            <p:cNvPr id="263" name="Google Shape;263;p38"/>
            <p:cNvSpPr txBox="1"/>
            <p:nvPr/>
          </p:nvSpPr>
          <p:spPr>
            <a:xfrm>
              <a:off x="776536" y="1139251"/>
              <a:ext cx="37080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27000" spcFirstLastPara="1" rIns="2700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Baseline Model Output</a:t>
              </a:r>
              <a:endParaRPr b="1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4" name="Google Shape;264;p38"/>
            <p:cNvCxnSpPr/>
            <p:nvPr/>
          </p:nvCxnSpPr>
          <p:spPr>
            <a:xfrm>
              <a:off x="821966" y="1514679"/>
              <a:ext cx="2994300" cy="6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aphicFrame>
        <p:nvGraphicFramePr>
          <p:cNvPr id="265" name="Google Shape;265;p38"/>
          <p:cNvGraphicFramePr/>
          <p:nvPr/>
        </p:nvGraphicFramePr>
        <p:xfrm>
          <a:off x="4898956" y="14926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{7E50DFEC-C8AB-4725-8497-29105E85F31E}</a:tableStyleId>
              </a:tblPr>
              <a:tblGrid>
                <a:gridCol w="1692325"/>
                <a:gridCol w="922025"/>
                <a:gridCol w="1307175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Covariate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Estimate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If Significant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weather_delay_cnt</a:t>
                      </a:r>
                      <a:endParaRPr b="0"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0.58297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nas_delay_cnt</a:t>
                      </a:r>
                      <a:endParaRPr b="0"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0.35555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security_delay_cnt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1.46885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400" u="sng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aircraft_delay_cnt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0.49413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Yes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carrier_delay_cnt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0.08037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400" u="sng"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1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sp>
        <p:nvSpPr>
          <p:cNvPr id="266" name="Google Shape;266;p38"/>
          <p:cNvSpPr/>
          <p:nvPr/>
        </p:nvSpPr>
        <p:spPr>
          <a:xfrm>
            <a:off x="4860275" y="3378774"/>
            <a:ext cx="3960300" cy="13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Residuals </a:t>
            </a:r>
            <a:r>
              <a:rPr lang="en" sz="1500">
                <a:solidFill>
                  <a:schemeClr val="dk1"/>
                </a:solidFill>
              </a:rPr>
              <a:t>have</a:t>
            </a:r>
            <a:r>
              <a:rPr b="1" i="1" lang="en" sz="1500" u="sng">
                <a:solidFill>
                  <a:srgbClr val="EF6C0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1" sz="1500" u="sng">
              <a:solidFill>
                <a:srgbClr val="EF6C0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 u="sng">
                <a:solidFill>
                  <a:srgbClr val="EF6C02"/>
                </a:solidFill>
                <a:latin typeface="Arial"/>
                <a:ea typeface="Arial"/>
                <a:cs typeface="Arial"/>
                <a:sym typeface="Arial"/>
              </a:rPr>
              <a:t>Ljung-Box p-value &lt;2.2e-16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still a big space for the model to improve and capture more patterns in the data </a:t>
            </a:r>
            <a:endParaRPr sz="1100"/>
          </a:p>
        </p:txBody>
      </p:sp>
      <p:sp>
        <p:nvSpPr>
          <p:cNvPr id="267" name="Google Shape;267;p38"/>
          <p:cNvSpPr txBox="1"/>
          <p:nvPr/>
        </p:nvSpPr>
        <p:spPr>
          <a:xfrm>
            <a:off x="396775" y="486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F6C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Regression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/>
        </p:nvSpPr>
        <p:spPr>
          <a:xfrm>
            <a:off x="195710" y="247530"/>
            <a:ext cx="87522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F6C02"/>
                </a:solidFill>
              </a:rPr>
              <a:t>Before using </a:t>
            </a:r>
            <a:r>
              <a:rPr b="1" lang="en" sz="2000">
                <a:solidFill>
                  <a:srgbClr val="EF6C02"/>
                </a:solidFill>
                <a:latin typeface="Arial"/>
                <a:ea typeface="Arial"/>
                <a:cs typeface="Arial"/>
                <a:sym typeface="Arial"/>
              </a:rPr>
              <a:t>‘Regression + ARIMA error’ model, we </a:t>
            </a:r>
            <a:r>
              <a:rPr b="1" lang="en" sz="2000">
                <a:solidFill>
                  <a:srgbClr val="EF6C02"/>
                </a:solidFill>
              </a:rPr>
              <a:t>made all variables stationary and examined the residuals from tslm model</a:t>
            </a:r>
            <a:endParaRPr sz="2000">
              <a:solidFill>
                <a:srgbClr val="EF6C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" name="Google Shape;273;p39"/>
          <p:cNvGrpSpPr/>
          <p:nvPr/>
        </p:nvGrpSpPr>
        <p:grpSpPr>
          <a:xfrm>
            <a:off x="195728" y="980273"/>
            <a:ext cx="4664664" cy="281271"/>
            <a:chOff x="776536" y="1139251"/>
            <a:chExt cx="3708000" cy="375428"/>
          </a:xfrm>
        </p:grpSpPr>
        <p:sp>
          <p:nvSpPr>
            <p:cNvPr id="274" name="Google Shape;274;p39"/>
            <p:cNvSpPr txBox="1"/>
            <p:nvPr/>
          </p:nvSpPr>
          <p:spPr>
            <a:xfrm>
              <a:off x="776536" y="1139251"/>
              <a:ext cx="37080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27000" spcFirstLastPara="1" rIns="2700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Process Variable</a:t>
              </a:r>
              <a:endParaRPr b="1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5" name="Google Shape;275;p39"/>
            <p:cNvCxnSpPr/>
            <p:nvPr/>
          </p:nvCxnSpPr>
          <p:spPr>
            <a:xfrm>
              <a:off x="821966" y="1514679"/>
              <a:ext cx="27162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76" name="Google Shape;276;p39"/>
          <p:cNvGrpSpPr/>
          <p:nvPr/>
        </p:nvGrpSpPr>
        <p:grpSpPr>
          <a:xfrm>
            <a:off x="4405718" y="935389"/>
            <a:ext cx="5239775" cy="281720"/>
            <a:chOff x="776536" y="1139251"/>
            <a:chExt cx="3708000" cy="376028"/>
          </a:xfrm>
        </p:grpSpPr>
        <p:sp>
          <p:nvSpPr>
            <p:cNvPr id="277" name="Google Shape;277;p39"/>
            <p:cNvSpPr txBox="1"/>
            <p:nvPr/>
          </p:nvSpPr>
          <p:spPr>
            <a:xfrm>
              <a:off x="776536" y="1139251"/>
              <a:ext cx="37080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27000" spcFirstLastPara="1" rIns="2700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2. Fit </a:t>
              </a:r>
              <a:r>
                <a:rPr b="1" lang="en" sz="1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r>
                <a:rPr b="1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odel &amp; Examine </a:t>
              </a:r>
              <a:r>
                <a:rPr b="1" lang="en" sz="1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r>
                <a:rPr b="1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esiduals</a:t>
              </a:r>
              <a:endParaRPr b="1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8" name="Google Shape;278;p39"/>
            <p:cNvCxnSpPr/>
            <p:nvPr/>
          </p:nvCxnSpPr>
          <p:spPr>
            <a:xfrm>
              <a:off x="821966" y="1514679"/>
              <a:ext cx="2994300" cy="6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9" name="Google Shape;279;p39"/>
          <p:cNvSpPr/>
          <p:nvPr/>
        </p:nvSpPr>
        <p:spPr>
          <a:xfrm>
            <a:off x="261905" y="1418756"/>
            <a:ext cx="1515000" cy="1341600"/>
          </a:xfrm>
          <a:prstGeom prst="rect">
            <a:avLst/>
          </a:prstGeom>
          <a:noFill/>
          <a:ln cap="flat" cmpd="sng" w="12700">
            <a:solidFill>
              <a:srgbClr val="58B9B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1: Box-Cox transformation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2: </a:t>
            </a:r>
            <a:r>
              <a:rPr lang="en">
                <a:solidFill>
                  <a:schemeClr val="dk1"/>
                </a:solidFill>
              </a:rPr>
              <a:t>Seasonal d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ifferencing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(D = 1)</a:t>
            </a:r>
            <a:endParaRPr sz="1100"/>
          </a:p>
        </p:txBody>
      </p:sp>
      <p:graphicFrame>
        <p:nvGraphicFramePr>
          <p:cNvPr id="280" name="Google Shape;280;p39"/>
          <p:cNvGraphicFramePr/>
          <p:nvPr/>
        </p:nvGraphicFramePr>
        <p:xfrm>
          <a:off x="261904" y="31134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{7E50DFEC-C8AB-4725-8497-29105E85F31E}</a:tableStyleId>
              </a:tblPr>
              <a:tblGrid>
                <a:gridCol w="1707150"/>
                <a:gridCol w="1750875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Covariate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P value from KPSS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weather_delay_cnt</a:t>
                      </a:r>
                      <a:endParaRPr b="0"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56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nas_delay_cnt</a:t>
                      </a:r>
                      <a:endParaRPr b="0"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0" lang="en" sz="1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security_delay_cnt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0.1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aircraft_delay_cnt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0.1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carrier_delay_cnt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0.07166</a:t>
                      </a:r>
                      <a:endParaRPr sz="11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sp>
        <p:nvSpPr>
          <p:cNvPr id="281" name="Google Shape;281;p39"/>
          <p:cNvSpPr/>
          <p:nvPr/>
        </p:nvSpPr>
        <p:spPr>
          <a:xfrm rot="5400000">
            <a:off x="1424444" y="2049911"/>
            <a:ext cx="1074000" cy="114600"/>
          </a:xfrm>
          <a:prstGeom prst="triangle">
            <a:avLst>
              <a:gd fmla="val 50000" name="adj"/>
            </a:avLst>
          </a:prstGeom>
          <a:solidFill>
            <a:srgbClr val="58B9B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9"/>
          <p:cNvSpPr/>
          <p:nvPr/>
        </p:nvSpPr>
        <p:spPr>
          <a:xfrm>
            <a:off x="2094866" y="1418756"/>
            <a:ext cx="1625100" cy="134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EF6C02"/>
                </a:solidFill>
                <a:latin typeface="Arial"/>
                <a:ea typeface="Arial"/>
                <a:cs typeface="Arial"/>
                <a:sym typeface="Arial"/>
              </a:rPr>
              <a:t>All variables are </a:t>
            </a:r>
            <a:r>
              <a:rPr b="1" lang="en" sz="1400" u="sng">
                <a:solidFill>
                  <a:srgbClr val="EF6C02"/>
                </a:solidFill>
                <a:latin typeface="Arial"/>
                <a:ea typeface="Arial"/>
                <a:cs typeface="Arial"/>
                <a:sym typeface="Arial"/>
              </a:rPr>
              <a:t>stationary</a:t>
            </a:r>
            <a:r>
              <a:rPr b="1" lang="en" sz="1400">
                <a:solidFill>
                  <a:srgbClr val="EF6C0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EF6C0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EF6C02"/>
                </a:solidFill>
                <a:latin typeface="Arial"/>
                <a:ea typeface="Arial"/>
                <a:cs typeface="Arial"/>
                <a:sym typeface="Arial"/>
              </a:rPr>
              <a:t>with same differencing applied</a:t>
            </a:r>
            <a:endParaRPr b="1" sz="1400">
              <a:solidFill>
                <a:srgbClr val="EF6C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9"/>
          <p:cNvSpPr/>
          <p:nvPr/>
        </p:nvSpPr>
        <p:spPr>
          <a:xfrm>
            <a:off x="4500527" y="1418756"/>
            <a:ext cx="4153200" cy="603000"/>
          </a:xfrm>
          <a:prstGeom prst="rect">
            <a:avLst/>
          </a:prstGeom>
          <a:noFill/>
          <a:ln cap="flat" cmpd="sng" w="12700">
            <a:solidFill>
              <a:srgbClr val="58B9B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1:</a:t>
            </a:r>
            <a:r>
              <a:rPr b="1" i="1" lang="en" sz="1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tslm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model fitting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2: examine residuals</a:t>
            </a:r>
            <a:endParaRPr sz="1100"/>
          </a:p>
        </p:txBody>
      </p:sp>
      <p:pic>
        <p:nvPicPr>
          <p:cNvPr id="284" name="Google Shape;28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3454" y="2152891"/>
            <a:ext cx="4664576" cy="273603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9"/>
          <p:cNvSpPr/>
          <p:nvPr/>
        </p:nvSpPr>
        <p:spPr>
          <a:xfrm>
            <a:off x="6831950" y="3275275"/>
            <a:ext cx="1956600" cy="491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EF6C02"/>
                </a:solidFill>
                <a:latin typeface="Arial"/>
                <a:ea typeface="Arial"/>
                <a:cs typeface="Arial"/>
                <a:sym typeface="Arial"/>
              </a:rPr>
              <a:t>Residuals are </a:t>
            </a:r>
            <a:r>
              <a:rPr b="1" i="1" lang="en" sz="1400" u="sng">
                <a:solidFill>
                  <a:srgbClr val="EF6C02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b="1" lang="en" sz="1400">
                <a:solidFill>
                  <a:srgbClr val="EF6C02"/>
                </a:solidFill>
                <a:latin typeface="Arial"/>
                <a:ea typeface="Arial"/>
                <a:cs typeface="Arial"/>
                <a:sym typeface="Arial"/>
              </a:rPr>
              <a:t> white noise</a:t>
            </a:r>
            <a:endParaRPr b="1" sz="1400">
              <a:solidFill>
                <a:srgbClr val="EF6C0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/>
        </p:nvSpPr>
        <p:spPr>
          <a:xfrm>
            <a:off x="195710" y="247530"/>
            <a:ext cx="87522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F6C02"/>
                </a:solidFill>
                <a:latin typeface="Arial"/>
                <a:ea typeface="Arial"/>
                <a:cs typeface="Arial"/>
                <a:sym typeface="Arial"/>
              </a:rPr>
              <a:t>After finding the best order for non-seasonal and seasonal parts, our </a:t>
            </a:r>
            <a:r>
              <a:rPr b="1" lang="en" sz="2000">
                <a:solidFill>
                  <a:srgbClr val="EF6C02"/>
                </a:solidFill>
              </a:rPr>
              <a:t>R</a:t>
            </a:r>
            <a:r>
              <a:rPr b="1" lang="en" sz="2000">
                <a:solidFill>
                  <a:srgbClr val="EF6C02"/>
                </a:solidFill>
                <a:latin typeface="Arial"/>
                <a:ea typeface="Arial"/>
                <a:cs typeface="Arial"/>
                <a:sym typeface="Arial"/>
              </a:rPr>
              <a:t>egression + A</a:t>
            </a:r>
            <a:r>
              <a:rPr b="1" lang="en" sz="2000">
                <a:solidFill>
                  <a:srgbClr val="EF6C02"/>
                </a:solidFill>
              </a:rPr>
              <a:t>RIMA</a:t>
            </a:r>
            <a:r>
              <a:rPr b="1" lang="en" sz="2000">
                <a:solidFill>
                  <a:srgbClr val="EF6C02"/>
                </a:solidFill>
                <a:latin typeface="Arial"/>
                <a:ea typeface="Arial"/>
                <a:cs typeface="Arial"/>
                <a:sym typeface="Arial"/>
              </a:rPr>
              <a:t> model gives good performance on training data</a:t>
            </a:r>
            <a:endParaRPr sz="2000">
              <a:solidFill>
                <a:srgbClr val="EF6C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" name="Google Shape;291;p40"/>
          <p:cNvGrpSpPr/>
          <p:nvPr/>
        </p:nvGrpSpPr>
        <p:grpSpPr>
          <a:xfrm>
            <a:off x="195735" y="980273"/>
            <a:ext cx="8615909" cy="281271"/>
            <a:chOff x="776536" y="1139251"/>
            <a:chExt cx="3708000" cy="375428"/>
          </a:xfrm>
        </p:grpSpPr>
        <p:sp>
          <p:nvSpPr>
            <p:cNvPr id="292" name="Google Shape;292;p40"/>
            <p:cNvSpPr txBox="1"/>
            <p:nvPr/>
          </p:nvSpPr>
          <p:spPr>
            <a:xfrm>
              <a:off x="776536" y="1139251"/>
              <a:ext cx="37080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27000" spcFirstLastPara="1" rIns="2700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1. Find the order for both </a:t>
              </a:r>
              <a:r>
                <a:rPr b="1" lang="en" sz="1500"/>
                <a:t>seasonal and non-seasonal parts</a:t>
              </a:r>
              <a:endParaRPr b="1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3" name="Google Shape;293;p40"/>
            <p:cNvCxnSpPr/>
            <p:nvPr/>
          </p:nvCxnSpPr>
          <p:spPr>
            <a:xfrm>
              <a:off x="821966" y="1514679"/>
              <a:ext cx="34110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94" name="Google Shape;294;p40"/>
          <p:cNvGrpSpPr/>
          <p:nvPr/>
        </p:nvGrpSpPr>
        <p:grpSpPr>
          <a:xfrm>
            <a:off x="252859" y="1344204"/>
            <a:ext cx="1331754" cy="1614007"/>
            <a:chOff x="1895042" y="1891675"/>
            <a:chExt cx="1775672" cy="2152009"/>
          </a:xfrm>
        </p:grpSpPr>
        <p:pic>
          <p:nvPicPr>
            <p:cNvPr id="295" name="Google Shape;295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95042" y="1891675"/>
              <a:ext cx="1775672" cy="21520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Google Shape;296;p40"/>
            <p:cNvSpPr/>
            <p:nvPr/>
          </p:nvSpPr>
          <p:spPr>
            <a:xfrm>
              <a:off x="2357853" y="2695650"/>
              <a:ext cx="291000" cy="360300"/>
            </a:xfrm>
            <a:prstGeom prst="rect">
              <a:avLst/>
            </a:prstGeom>
            <a:noFill/>
            <a:ln cap="flat" cmpd="sng" w="38100">
              <a:solidFill>
                <a:srgbClr val="58B9B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7" name="Google Shape;297;p40"/>
          <p:cNvSpPr/>
          <p:nvPr/>
        </p:nvSpPr>
        <p:spPr>
          <a:xfrm>
            <a:off x="2180820" y="1958519"/>
            <a:ext cx="1489200" cy="507000"/>
          </a:xfrm>
          <a:prstGeom prst="rect">
            <a:avLst/>
          </a:prstGeom>
          <a:noFill/>
          <a:ln cap="flat" cmpd="sng" w="12700">
            <a:solidFill>
              <a:srgbClr val="58B9B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1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 = 1</a:t>
            </a:r>
            <a:endParaRPr sz="1100"/>
          </a:p>
        </p:txBody>
      </p:sp>
      <p:sp>
        <p:nvSpPr>
          <p:cNvPr id="298" name="Google Shape;298;p40"/>
          <p:cNvSpPr/>
          <p:nvPr/>
        </p:nvSpPr>
        <p:spPr>
          <a:xfrm>
            <a:off x="322125" y="3457850"/>
            <a:ext cx="2137500" cy="624300"/>
          </a:xfrm>
          <a:prstGeom prst="rect">
            <a:avLst/>
          </a:prstGeom>
          <a:solidFill>
            <a:srgbClr val="6AB6A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auto.arima()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ARIMA(1,0,1)(1,1,0)[53]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99" name="Google Shape;299;p40"/>
          <p:cNvSpPr/>
          <p:nvPr/>
        </p:nvSpPr>
        <p:spPr>
          <a:xfrm>
            <a:off x="2523650" y="3469600"/>
            <a:ext cx="1566600" cy="624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AIC</a:t>
            </a:r>
            <a:r>
              <a:rPr b="1" lang="en">
                <a:solidFill>
                  <a:schemeClr val="dk1"/>
                </a:solidFill>
              </a:rPr>
              <a:t>c</a:t>
            </a:r>
            <a:r>
              <a:rPr b="1" lang="en" sz="1400">
                <a:solidFill>
                  <a:schemeClr val="dk1"/>
                </a:solidFill>
              </a:rPr>
              <a:t>: 1192.27</a:t>
            </a:r>
            <a:endParaRPr b="1"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RMSE: 4.81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300" name="Google Shape;300;p40"/>
          <p:cNvSpPr/>
          <p:nvPr/>
        </p:nvSpPr>
        <p:spPr>
          <a:xfrm>
            <a:off x="4236275" y="3477700"/>
            <a:ext cx="2210100" cy="612600"/>
          </a:xfrm>
          <a:prstGeom prst="rect">
            <a:avLst/>
          </a:prstGeom>
          <a:solidFill>
            <a:srgbClr val="F7CAA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our model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ARIMA(1,0,1)(0,1,1)[53]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01" name="Google Shape;301;p40"/>
          <p:cNvSpPr/>
          <p:nvPr/>
        </p:nvSpPr>
        <p:spPr>
          <a:xfrm>
            <a:off x="6592400" y="3462200"/>
            <a:ext cx="1635000" cy="624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AIC</a:t>
            </a:r>
            <a:r>
              <a:rPr b="1" lang="en">
                <a:solidFill>
                  <a:schemeClr val="dk1"/>
                </a:solidFill>
              </a:rPr>
              <a:t>c</a:t>
            </a: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1176.49</a:t>
            </a:r>
            <a:endParaRPr b="1"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RMSE: 4.44675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0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118" y="4196885"/>
            <a:ext cx="8095314" cy="79675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0"/>
          <p:cNvSpPr/>
          <p:nvPr/>
        </p:nvSpPr>
        <p:spPr>
          <a:xfrm>
            <a:off x="7121954" y="1947185"/>
            <a:ext cx="1040100" cy="546600"/>
          </a:xfrm>
          <a:prstGeom prst="rect">
            <a:avLst/>
          </a:prstGeom>
          <a:noFill/>
          <a:ln cap="flat" cmpd="sng" w="12700">
            <a:solidFill>
              <a:srgbClr val="58B9B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 = 1</a:t>
            </a:r>
            <a:endParaRPr sz="1100"/>
          </a:p>
        </p:txBody>
      </p:sp>
      <p:grpSp>
        <p:nvGrpSpPr>
          <p:cNvPr id="305" name="Google Shape;305;p40"/>
          <p:cNvGrpSpPr/>
          <p:nvPr/>
        </p:nvGrpSpPr>
        <p:grpSpPr>
          <a:xfrm>
            <a:off x="4471845" y="1581312"/>
            <a:ext cx="2431473" cy="1653215"/>
            <a:chOff x="1797936" y="4424633"/>
            <a:chExt cx="3241964" cy="2204287"/>
          </a:xfrm>
        </p:grpSpPr>
        <p:pic>
          <p:nvPicPr>
            <p:cNvPr id="306" name="Google Shape;306;p40"/>
            <p:cNvPicPr preferRelativeResize="0"/>
            <p:nvPr/>
          </p:nvPicPr>
          <p:blipFill rotWithShape="1">
            <a:blip r:embed="rId5">
              <a:alphaModFix/>
            </a:blip>
            <a:srcRect b="0" l="3499" r="4900" t="0"/>
            <a:stretch/>
          </p:blipFill>
          <p:spPr>
            <a:xfrm>
              <a:off x="1797936" y="4424633"/>
              <a:ext cx="3241964" cy="22042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40"/>
            <p:cNvSpPr/>
            <p:nvPr/>
          </p:nvSpPr>
          <p:spPr>
            <a:xfrm>
              <a:off x="3370662" y="4884745"/>
              <a:ext cx="291000" cy="1012200"/>
            </a:xfrm>
            <a:prstGeom prst="rect">
              <a:avLst/>
            </a:prstGeom>
            <a:noFill/>
            <a:ln cap="flat" cmpd="sng" w="38100">
              <a:solidFill>
                <a:srgbClr val="58B9B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40"/>
          <p:cNvGrpSpPr/>
          <p:nvPr/>
        </p:nvGrpSpPr>
        <p:grpSpPr>
          <a:xfrm>
            <a:off x="195735" y="3089842"/>
            <a:ext cx="8615909" cy="281283"/>
            <a:chOff x="776536" y="1139251"/>
            <a:chExt cx="3708000" cy="375444"/>
          </a:xfrm>
        </p:grpSpPr>
        <p:sp>
          <p:nvSpPr>
            <p:cNvPr id="309" name="Google Shape;309;p40"/>
            <p:cNvSpPr txBox="1"/>
            <p:nvPr/>
          </p:nvSpPr>
          <p:spPr>
            <a:xfrm>
              <a:off x="776536" y="1139251"/>
              <a:ext cx="37080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27000" spcFirstLastPara="1" rIns="2700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lang="en" sz="1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b="1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Compare with auto.arima</a:t>
              </a:r>
              <a:r>
                <a:rPr b="1" lang="en" sz="15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(), </a:t>
              </a:r>
              <a:r>
                <a:rPr b="1" lang="en" sz="1500"/>
                <a:t>examine coefficients for business implications</a:t>
              </a:r>
              <a:endParaRPr b="1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0" name="Google Shape;310;p40"/>
            <p:cNvCxnSpPr/>
            <p:nvPr/>
          </p:nvCxnSpPr>
          <p:spPr>
            <a:xfrm>
              <a:off x="800288" y="1514695"/>
              <a:ext cx="34314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1" name="Google Shape;311;p40"/>
          <p:cNvSpPr/>
          <p:nvPr/>
        </p:nvSpPr>
        <p:spPr>
          <a:xfrm>
            <a:off x="3981600" y="4395300"/>
            <a:ext cx="4392900" cy="338400"/>
          </a:xfrm>
          <a:prstGeom prst="rect">
            <a:avLst/>
          </a:prstGeom>
          <a:noFill/>
          <a:ln cap="flat" cmpd="sng" w="28575">
            <a:solidFill>
              <a:srgbClr val="58B9B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/>
          <p:nvPr/>
        </p:nvSpPr>
        <p:spPr>
          <a:xfrm>
            <a:off x="195710" y="247530"/>
            <a:ext cx="87522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2000">
                <a:solidFill>
                  <a:srgbClr val="EF6C02"/>
                </a:solidFill>
              </a:rPr>
              <a:t>Our ‘Regression + ARIMA error’ model captures trend and seasonality in testing dataset, but there is still space for improvement</a:t>
            </a:r>
            <a:endParaRPr b="1" sz="2000">
              <a:solidFill>
                <a:srgbClr val="EF6C02"/>
              </a:solidFill>
            </a:endParaRPr>
          </a:p>
        </p:txBody>
      </p:sp>
      <p:pic>
        <p:nvPicPr>
          <p:cNvPr id="317" name="Google Shape;317;p41"/>
          <p:cNvPicPr preferRelativeResize="0"/>
          <p:nvPr/>
        </p:nvPicPr>
        <p:blipFill rotWithShape="1">
          <a:blip r:embed="rId3">
            <a:alphaModFix/>
          </a:blip>
          <a:srcRect b="1881" l="465" r="554" t="1125"/>
          <a:stretch/>
        </p:blipFill>
        <p:spPr>
          <a:xfrm>
            <a:off x="151900" y="1554975"/>
            <a:ext cx="4885374" cy="2958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8" name="Google Shape;318;p41"/>
          <p:cNvGraphicFramePr/>
          <p:nvPr/>
        </p:nvGraphicFramePr>
        <p:xfrm>
          <a:off x="5220567" y="13869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{7E50DFEC-C8AB-4725-8497-29105E85F31E}</a:tableStyleId>
              </a:tblPr>
              <a:tblGrid>
                <a:gridCol w="1833050"/>
                <a:gridCol w="1880075"/>
              </a:tblGrid>
              <a:tr h="411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ial"/>
                          <a:ea typeface="Arial"/>
                          <a:cs typeface="Arial"/>
                          <a:sym typeface="Arial"/>
                        </a:rPr>
                        <a:t>Forecast Method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ial"/>
                          <a:ea typeface="Arial"/>
                          <a:cs typeface="Arial"/>
                          <a:sym typeface="Arial"/>
                        </a:rPr>
                        <a:t>Testing RMSE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1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Arial"/>
                          <a:ea typeface="Arial"/>
                          <a:cs typeface="Arial"/>
                          <a:sym typeface="Arial"/>
                        </a:rPr>
                        <a:t>snaive()</a:t>
                      </a:r>
                      <a:endParaRPr b="0"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Arial"/>
                          <a:ea typeface="Arial"/>
                          <a:cs typeface="Arial"/>
                          <a:sym typeface="Arial"/>
                        </a:rPr>
                        <a:t>8.57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1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i="1" lang="en">
                          <a:latin typeface="Arial"/>
                          <a:ea typeface="Arial"/>
                          <a:cs typeface="Arial"/>
                          <a:sym typeface="Arial"/>
                        </a:rPr>
                        <a:t>tbats()</a:t>
                      </a:r>
                      <a:endParaRPr b="1" i="1" sz="1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b="1" i="1" lang="en">
                          <a:latin typeface="Arial"/>
                          <a:ea typeface="Arial"/>
                          <a:cs typeface="Arial"/>
                          <a:sym typeface="Arial"/>
                        </a:rPr>
                        <a:t>7.87</a:t>
                      </a:r>
                      <a:endParaRPr b="1" i="1" sz="1100"/>
                    </a:p>
                  </a:txBody>
                  <a:tcPr marT="34300" marB="34300" marR="68600" marL="68600"/>
                </a:tc>
              </a:tr>
              <a:tr h="315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ial"/>
                          <a:ea typeface="Arial"/>
                          <a:cs typeface="Arial"/>
                          <a:sym typeface="Arial"/>
                        </a:rPr>
                        <a:t>nnetar()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rial"/>
                          <a:ea typeface="Arial"/>
                          <a:cs typeface="Arial"/>
                          <a:sym typeface="Arial"/>
                        </a:rPr>
                        <a:t>8.66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315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u="sng">
                          <a:solidFill>
                            <a:srgbClr val="58B9B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elm()</a:t>
                      </a:r>
                      <a:endParaRPr b="1" i="1" sz="1400" u="sng">
                        <a:solidFill>
                          <a:srgbClr val="58B9B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u="sng">
                          <a:solidFill>
                            <a:srgbClr val="58B9B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7.77</a:t>
                      </a:r>
                      <a:endParaRPr b="1" i="1" sz="1100" u="sng">
                        <a:solidFill>
                          <a:srgbClr val="58B9B0"/>
                        </a:solidFill>
                      </a:endParaRPr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grpSp>
        <p:nvGrpSpPr>
          <p:cNvPr id="319" name="Google Shape;319;p41"/>
          <p:cNvGrpSpPr/>
          <p:nvPr/>
        </p:nvGrpSpPr>
        <p:grpSpPr>
          <a:xfrm>
            <a:off x="383700" y="1003875"/>
            <a:ext cx="3848125" cy="271458"/>
            <a:chOff x="680934" y="1185879"/>
            <a:chExt cx="4286649" cy="362330"/>
          </a:xfrm>
        </p:grpSpPr>
        <p:sp>
          <p:nvSpPr>
            <p:cNvPr id="320" name="Google Shape;320;p41"/>
            <p:cNvSpPr txBox="1"/>
            <p:nvPr/>
          </p:nvSpPr>
          <p:spPr>
            <a:xfrm>
              <a:off x="680934" y="1185879"/>
              <a:ext cx="42645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27000" spcFirstLastPara="1" rIns="2700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1" lang="en" sz="1500"/>
                <a:t>1</a:t>
              </a:r>
              <a:r>
                <a:rPr b="1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b="1" lang="en" sz="1500"/>
                <a:t>Trend and seasonality are captured</a:t>
              </a:r>
              <a:endParaRPr b="1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1" name="Google Shape;321;p41"/>
            <p:cNvCxnSpPr/>
            <p:nvPr/>
          </p:nvCxnSpPr>
          <p:spPr>
            <a:xfrm>
              <a:off x="754683" y="1543109"/>
              <a:ext cx="4212900" cy="51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2" name="Google Shape;322;p41"/>
          <p:cNvSpPr txBox="1"/>
          <p:nvPr/>
        </p:nvSpPr>
        <p:spPr>
          <a:xfrm>
            <a:off x="5105400" y="1022188"/>
            <a:ext cx="3828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000" spcFirstLastPara="1" rIns="2700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500"/>
              <a:t>2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" sz="1500"/>
              <a:t>ELM() forecast gives best RMSE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3" name="Google Shape;323;p41"/>
          <p:cNvCxnSpPr/>
          <p:nvPr/>
        </p:nvCxnSpPr>
        <p:spPr>
          <a:xfrm>
            <a:off x="5184455" y="1282312"/>
            <a:ext cx="3712500" cy="3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4" name="Google Shape;3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400" y="3791371"/>
            <a:ext cx="3895299" cy="101392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1"/>
          <p:cNvSpPr/>
          <p:nvPr/>
        </p:nvSpPr>
        <p:spPr>
          <a:xfrm>
            <a:off x="6041925" y="3694288"/>
            <a:ext cx="220800" cy="1208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1"/>
          <p:cNvSpPr/>
          <p:nvPr/>
        </p:nvSpPr>
        <p:spPr>
          <a:xfrm>
            <a:off x="6909100" y="3287075"/>
            <a:ext cx="2038800" cy="504300"/>
          </a:xfrm>
          <a:prstGeom prst="rect">
            <a:avLst/>
          </a:prstGeom>
          <a:noFill/>
          <a:ln cap="flat" cmpd="sng" w="12700">
            <a:solidFill>
              <a:srgbClr val="58B9B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dk1"/>
                </a:solidFill>
              </a:rPr>
              <a:t>Ljung-Box test p-value: </a:t>
            </a:r>
            <a:r>
              <a:rPr b="1" i="1" lang="en" sz="1200">
                <a:solidFill>
                  <a:schemeClr val="dk1"/>
                </a:solidFill>
                <a:highlight>
                  <a:srgbClr val="FFFFFF"/>
                </a:highlight>
              </a:rPr>
              <a:t>0.004222</a:t>
            </a:r>
            <a:endParaRPr i="1"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Harmonic - Set Up</a:t>
            </a:r>
            <a:endParaRPr/>
          </a:p>
        </p:txBody>
      </p:sp>
      <p:sp>
        <p:nvSpPr>
          <p:cNvPr id="332" name="Google Shape;332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Box-Cox transformation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Lambda = 0.7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Requires </a:t>
            </a:r>
            <a:r>
              <a:rPr lang="en"/>
              <a:t>stabilized</a:t>
            </a:r>
            <a:r>
              <a:rPr lang="en"/>
              <a:t> data for periodogram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longer use seasonal differencing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Regular differencing not required because KPSS test says we can accept the null hypothesis that our data is stationary at p-value 0.1&gt;0.05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 seasonal time series requires specification of frequencies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</a:t>
            </a:r>
            <a:r>
              <a:rPr lang="en"/>
              <a:t>requency = 53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seasonal.periods = 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periodogram identified two frequencies: ½ a year and 2 years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1 year frequency came in 5th</a:t>
            </a:r>
            <a:endParaRPr/>
          </a:p>
        </p:txBody>
      </p:sp>
      <p:pic>
        <p:nvPicPr>
          <p:cNvPr id="338" name="Google Shape;338;p43"/>
          <p:cNvPicPr preferRelativeResize="0"/>
          <p:nvPr/>
        </p:nvPicPr>
        <p:blipFill rotWithShape="1">
          <a:blip r:embed="rId3">
            <a:alphaModFix/>
          </a:blip>
          <a:srcRect b="5153" l="0" r="0" t="9097"/>
          <a:stretch/>
        </p:blipFill>
        <p:spPr>
          <a:xfrm>
            <a:off x="556275" y="2085975"/>
            <a:ext cx="5447624" cy="28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3"/>
          <p:cNvSpPr/>
          <p:nvPr/>
        </p:nvSpPr>
        <p:spPr>
          <a:xfrm>
            <a:off x="1080563" y="2177359"/>
            <a:ext cx="419400" cy="4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EB6A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40" name="Google Shape;340;p43"/>
          <p:cNvSpPr/>
          <p:nvPr/>
        </p:nvSpPr>
        <p:spPr>
          <a:xfrm flipH="1">
            <a:off x="1809504" y="2009770"/>
            <a:ext cx="419400" cy="4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EB6A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41" name="Google Shape;341;p43"/>
          <p:cNvSpPr/>
          <p:nvPr/>
        </p:nvSpPr>
        <p:spPr>
          <a:xfrm flipH="1">
            <a:off x="1668289" y="3205292"/>
            <a:ext cx="419400" cy="4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EB6A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graphicFrame>
        <p:nvGraphicFramePr>
          <p:cNvPr id="342" name="Google Shape;342;p43"/>
          <p:cNvGraphicFramePr/>
          <p:nvPr/>
        </p:nvGraphicFramePr>
        <p:xfrm>
          <a:off x="6033782" y="214917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{3500116F-36F1-4448-A417-46D7232C9280}</a:tableStyleId>
              </a:tblPr>
              <a:tblGrid>
                <a:gridCol w="462800"/>
                <a:gridCol w="744300"/>
                <a:gridCol w="744300"/>
                <a:gridCol w="744300"/>
              </a:tblGrid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2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Spec</a:t>
                      </a:r>
                      <a:endParaRPr b="0"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45725" marB="45725" marR="45725" marL="45725" anchor="ctr">
                    <a:solidFill>
                      <a:srgbClr val="6AB6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Freq (weeks)</a:t>
                      </a:r>
                      <a:endParaRPr b="0"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45725" marB="45725" marR="45725" marL="45725" anchor="ctr">
                    <a:solidFill>
                      <a:srgbClr val="6AB6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200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Freq (years)</a:t>
                      </a:r>
                      <a:endParaRPr b="0"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45725" marB="45725" marR="45725" marL="45725" anchor="ctr">
                    <a:solidFill>
                      <a:srgbClr val="6AB6AC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1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45725" marB="45725" marR="91450" marL="91450" anchor="ctr">
                    <a:solidFill>
                      <a:srgbClr val="6AB6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330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26.67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0.5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57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2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45725" marB="45725" marR="91450" marL="91450" anchor="ctr">
                    <a:solidFill>
                      <a:srgbClr val="6AB6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303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106.67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2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3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45725" marB="45725" marR="91450" marL="91450" anchor="ctr">
                    <a:solidFill>
                      <a:srgbClr val="6AB6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166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6.67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0.125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4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45725" marB="45725" marR="91450" marL="91450" anchor="ctr">
                    <a:solidFill>
                      <a:srgbClr val="6AB6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146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160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3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5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45725" marB="45725" marR="91450" marL="91450" anchor="ctr">
                    <a:solidFill>
                      <a:srgbClr val="6AB6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116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53.33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1</a:t>
                      </a:r>
                      <a:endParaRPr sz="1000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343" name="Google Shape;343;p43"/>
          <p:cNvSpPr/>
          <p:nvPr/>
        </p:nvSpPr>
        <p:spPr>
          <a:xfrm>
            <a:off x="5939825" y="2606375"/>
            <a:ext cx="2883600" cy="7284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Harmonic - P</a:t>
            </a:r>
            <a:r>
              <a:rPr lang="en"/>
              <a:t>eriodogram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Problem Statement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Collection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General Process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Seasonal Naive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SARIMA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Regression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Regression with ARIMA errors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Dynamic Harmonic Regression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TBATS</a:t>
            </a:r>
            <a:endParaRPr sz="1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"/>
          <p:cNvSpPr txBox="1"/>
          <p:nvPr>
            <p:ph idx="1" type="body"/>
          </p:nvPr>
        </p:nvSpPr>
        <p:spPr>
          <a:xfrm>
            <a:off x="311700" y="1266325"/>
            <a:ext cx="8682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seasonal terms (26.67 and 106.67) are sufficient to capture seasonality while one seasonal term (26.67) is not sufficient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Harmonic - Count of Frequencies</a:t>
            </a:r>
            <a:endParaRPr/>
          </a:p>
        </p:txBody>
      </p:sp>
      <p:grpSp>
        <p:nvGrpSpPr>
          <p:cNvPr id="351" name="Google Shape;351;p44"/>
          <p:cNvGrpSpPr/>
          <p:nvPr/>
        </p:nvGrpSpPr>
        <p:grpSpPr>
          <a:xfrm>
            <a:off x="434533" y="2192126"/>
            <a:ext cx="8274933" cy="2523010"/>
            <a:chOff x="838200" y="2428297"/>
            <a:chExt cx="10622507" cy="3238780"/>
          </a:xfrm>
        </p:grpSpPr>
        <p:pic>
          <p:nvPicPr>
            <p:cNvPr id="352" name="Google Shape;352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17693" y="2428297"/>
              <a:ext cx="5243014" cy="32387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8200" y="2428297"/>
              <a:ext cx="5243014" cy="32387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4" name="Google Shape;354;p44"/>
          <p:cNvSpPr txBox="1"/>
          <p:nvPr/>
        </p:nvSpPr>
        <p:spPr>
          <a:xfrm>
            <a:off x="600075" y="2110050"/>
            <a:ext cx="389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Seasonal periods = (</a:t>
            </a: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26.67)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5" name="Google Shape;355;p44"/>
          <p:cNvSpPr txBox="1"/>
          <p:nvPr/>
        </p:nvSpPr>
        <p:spPr>
          <a:xfrm>
            <a:off x="4761300" y="2110050"/>
            <a:ext cx="394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Seasonal periods = (26.67, 106.67)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5"/>
          <p:cNvPicPr preferRelativeResize="0"/>
          <p:nvPr/>
        </p:nvPicPr>
        <p:blipFill rotWithShape="1">
          <a:blip r:embed="rId3">
            <a:alphaModFix/>
          </a:blip>
          <a:srcRect b="0" l="714" r="0" t="0"/>
          <a:stretch/>
        </p:blipFill>
        <p:spPr>
          <a:xfrm>
            <a:off x="5017675" y="1682525"/>
            <a:ext cx="3733200" cy="232849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1" name="Google Shape;361;p45"/>
          <p:cNvSpPr txBox="1"/>
          <p:nvPr>
            <p:ph idx="1" type="body"/>
          </p:nvPr>
        </p:nvSpPr>
        <p:spPr>
          <a:xfrm>
            <a:off x="311700" y="1266325"/>
            <a:ext cx="8682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Iterate through </a:t>
            </a:r>
            <a:r>
              <a:rPr lang="en"/>
              <a:t>Fourier Series specifications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Define Fourier</a:t>
            </a:r>
            <a:r>
              <a:rPr lang="en"/>
              <a:t>(c(</a:t>
            </a:r>
            <a:r>
              <a:rPr lang="en"/>
              <a:t>k1,k2,k3)) for </a:t>
            </a:r>
            <a:r>
              <a:rPr lang="en"/>
              <a:t>seasonal</a:t>
            </a:r>
            <a:r>
              <a:rPr lang="en"/>
              <a:t> </a:t>
            </a:r>
            <a:br>
              <a:rPr lang="en"/>
            </a:br>
            <a:r>
              <a:rPr lang="en"/>
              <a:t>frequenc</a:t>
            </a:r>
            <a:r>
              <a:rPr lang="en"/>
              <a:t>ies of </a:t>
            </a:r>
            <a:r>
              <a:rPr lang="en"/>
              <a:t>26.67, 106.67 and 53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Tried k1 from 1:10, k2 from 1:10 and k3=0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Picked models with low RMSE, low </a:t>
            </a:r>
            <a:br>
              <a:rPr lang="en"/>
            </a:br>
            <a:r>
              <a:rPr lang="en"/>
              <a:t>complexity and white noise ARIMA error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Selected six Fourier models to tune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Modeled ARIMA errors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Compared RMSE on testing data</a:t>
            </a:r>
            <a:endParaRPr/>
          </a:p>
        </p:txBody>
      </p:sp>
      <p:sp>
        <p:nvSpPr>
          <p:cNvPr id="362" name="Google Shape;362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Harmonic - </a:t>
            </a:r>
            <a:r>
              <a:rPr lang="en"/>
              <a:t>Turning</a:t>
            </a:r>
            <a:r>
              <a:rPr lang="en"/>
              <a:t> Fourier Series and ARIMA Error</a:t>
            </a:r>
            <a:endParaRPr/>
          </a:p>
        </p:txBody>
      </p:sp>
      <p:sp>
        <p:nvSpPr>
          <p:cNvPr id="363" name="Google Shape;363;p45"/>
          <p:cNvSpPr/>
          <p:nvPr/>
        </p:nvSpPr>
        <p:spPr>
          <a:xfrm>
            <a:off x="362625" y="4237825"/>
            <a:ext cx="8520600" cy="707400"/>
          </a:xfrm>
          <a:prstGeom prst="rect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Fourier(1,0,0) and ARIMA(1,0,0) performs best on the testing data, while </a:t>
            </a:r>
            <a:endParaRPr sz="18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Fourier(4,1,0) and ARIMA(2,0,1) performed best on the training data </a:t>
            </a:r>
            <a:endParaRPr sz="18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64" name="Google Shape;364;p45"/>
          <p:cNvSpPr/>
          <p:nvPr/>
        </p:nvSpPr>
        <p:spPr>
          <a:xfrm>
            <a:off x="5017675" y="1682525"/>
            <a:ext cx="3733200" cy="382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5"/>
          <p:cNvSpPr/>
          <p:nvPr/>
        </p:nvSpPr>
        <p:spPr>
          <a:xfrm>
            <a:off x="5017675" y="3248925"/>
            <a:ext cx="3733200" cy="4068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Harmonic - Forecasts</a:t>
            </a:r>
            <a:endParaRPr/>
          </a:p>
        </p:txBody>
      </p:sp>
      <p:sp>
        <p:nvSpPr>
          <p:cNvPr id="371" name="Google Shape;371;p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Residuals are White Noise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Fourier(1,0,0) Ljung-Box Test p-val: 0.078 &lt; 0.05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Fourier(4,1,0) Ljung-Box Test p-val: 0.295 &lt; 0.05</a:t>
            </a:r>
            <a:endParaRPr sz="1158"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Accuracies are strong  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Fourier(1,0,0) RMSE: 7.150973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Fourier(4,1,0) RMSE: 7.380776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Models are Simple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Fourier(1,0,0) is simpler due to fewer Fourier</a:t>
            </a:r>
            <a:br>
              <a:rPr lang="en" sz="1200"/>
            </a:br>
            <a:r>
              <a:rPr lang="en" sz="1200"/>
              <a:t>and ARIMA coefficients to estimate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72" name="Google Shape;3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16625"/>
            <a:ext cx="3591000" cy="22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6"/>
          <p:cNvSpPr txBox="1"/>
          <p:nvPr/>
        </p:nvSpPr>
        <p:spPr>
          <a:xfrm>
            <a:off x="5387725" y="397450"/>
            <a:ext cx="220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Fourier(1,0,0)</a:t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4" name="Google Shape;37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824750"/>
            <a:ext cx="3591000" cy="22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6"/>
          <p:cNvSpPr txBox="1"/>
          <p:nvPr/>
        </p:nvSpPr>
        <p:spPr>
          <a:xfrm>
            <a:off x="5311525" y="2607250"/>
            <a:ext cx="220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Fourier(4,1,0)  </a:t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" name="Google Shape;376;p46"/>
          <p:cNvSpPr/>
          <p:nvPr/>
        </p:nvSpPr>
        <p:spPr>
          <a:xfrm rot="10800000">
            <a:off x="856950" y="4182875"/>
            <a:ext cx="2639100" cy="295500"/>
          </a:xfrm>
          <a:prstGeom prst="triangle">
            <a:avLst>
              <a:gd fmla="val 50000" name="adj"/>
            </a:avLst>
          </a:prstGeom>
          <a:solidFill>
            <a:srgbClr val="E66B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6"/>
          <p:cNvSpPr/>
          <p:nvPr/>
        </p:nvSpPr>
        <p:spPr>
          <a:xfrm>
            <a:off x="633450" y="4569025"/>
            <a:ext cx="3086100" cy="295500"/>
          </a:xfrm>
          <a:prstGeom prst="rect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Pick Fourier(1,0,0) </a:t>
            </a:r>
            <a:endParaRPr sz="180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TBATS</a:t>
            </a:r>
            <a:r>
              <a:rPr lang="en"/>
              <a:t> - Automated</a:t>
            </a:r>
            <a:endParaRPr/>
          </a:p>
        </p:txBody>
      </p:sp>
      <p:sp>
        <p:nvSpPr>
          <p:cNvPr id="383" name="Google Shape;383;p4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TBATS model is highly automated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Lambda = 0.669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Package selected seasonal frequencies {&lt;53,8&gt;}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Translates to annually and every 8 weeks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Resulting model has white noise error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Ljung-Box Test p-val: 0.2349 &gt; 0.05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47"/>
          <p:cNvPicPr preferRelativeResize="0"/>
          <p:nvPr/>
        </p:nvPicPr>
        <p:blipFill rotWithShape="1">
          <a:blip r:embed="rId3">
            <a:alphaModFix/>
          </a:blip>
          <a:srcRect b="0" l="0" r="39" t="49176"/>
          <a:stretch/>
        </p:blipFill>
        <p:spPr>
          <a:xfrm>
            <a:off x="2102025" y="3259475"/>
            <a:ext cx="4659025" cy="14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TBATS - Forecast</a:t>
            </a:r>
            <a:endParaRPr/>
          </a:p>
        </p:txBody>
      </p:sp>
      <p:sp>
        <p:nvSpPr>
          <p:cNvPr id="390" name="Google Shape;390;p48"/>
          <p:cNvSpPr txBox="1"/>
          <p:nvPr>
            <p:ph idx="1" type="body"/>
          </p:nvPr>
        </p:nvSpPr>
        <p:spPr>
          <a:xfrm>
            <a:off x="311700" y="1266325"/>
            <a:ext cx="3208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is stronger than seasonal naive, but weaker than Harmonic MSTS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RMSE: 7.847655</a:t>
            </a:r>
            <a:endParaRPr/>
          </a:p>
        </p:txBody>
      </p:sp>
      <p:pic>
        <p:nvPicPr>
          <p:cNvPr id="391" name="Google Shape;39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8675" y="1439425"/>
            <a:ext cx="4995601" cy="30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RMSE Comparisons</a:t>
            </a:r>
            <a:endParaRPr/>
          </a:p>
        </p:txBody>
      </p:sp>
      <p:graphicFrame>
        <p:nvGraphicFramePr>
          <p:cNvPr id="397" name="Google Shape;397;p49"/>
          <p:cNvGraphicFramePr/>
          <p:nvPr/>
        </p:nvGraphicFramePr>
        <p:xfrm>
          <a:off x="952500" y="152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{D73E13EC-28B7-4CF4-8412-659BB50A3B04}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RMSE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Seasonal Naive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9.94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Seasonal ARIMA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7.96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ARIMA with errors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7.77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Harmonic MSTE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7.15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7CAA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TBATS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7.85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403" name="Google Shape;403;p5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Explore extreme outliers (e.g. large drop average arrival delay in 2015) that may have driven significant autocorrelations in residuals of the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Explore cancellations data for a more complete picture of flight disruptions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more detailed covariates to predict delays, such as severe weather events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000"/>
              <a:t>Thank you!</a:t>
            </a:r>
            <a:endParaRPr sz="6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 Contributions</a:t>
            </a:r>
            <a:endParaRPr/>
          </a:p>
        </p:txBody>
      </p:sp>
      <p:graphicFrame>
        <p:nvGraphicFramePr>
          <p:cNvPr id="414" name="Google Shape;414;p52"/>
          <p:cNvGraphicFramePr/>
          <p:nvPr/>
        </p:nvGraphicFramePr>
        <p:xfrm>
          <a:off x="843075" y="92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{D73E13EC-28B7-4CF4-8412-659BB50A3B04}</a:tableStyleId>
              </a:tblPr>
              <a:tblGrid>
                <a:gridCol w="2775300"/>
                <a:gridCol w="4463700"/>
              </a:tblGrid>
              <a:tr h="26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Name</a:t>
                      </a:r>
                      <a:endParaRPr b="1"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Contributions</a:t>
                      </a:r>
                      <a:endParaRPr b="1" sz="1200"/>
                    </a:p>
                  </a:txBody>
                  <a:tcPr marT="91425" marB="91425" marR="91425" marL="91425"/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Maggie Guo Chen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Extract data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Regression &amp; ARIMA with errors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Slides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Carolyn Liu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Extract data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Seasonal naive &amp; SARIMA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Slides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Olivia Pinney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Extract data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Harmonic &amp; TBATS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Slides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Eugene</a:t>
                      </a:r>
                      <a:r>
                        <a:rPr lang="en" sz="1200"/>
                        <a:t> Yum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Extract data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Seasonal naive &amp; SARIMA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Slides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3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Sabrina Yusoff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Extract data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Regression &amp; ARIMA with errors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-"/>
                      </a:pPr>
                      <a:r>
                        <a:rPr lang="en" sz="1200"/>
                        <a:t>Slides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Bonus: Why daily/hourly didn’t work</a:t>
            </a:r>
            <a:endParaRPr/>
          </a:p>
        </p:txBody>
      </p:sp>
      <p:sp>
        <p:nvSpPr>
          <p:cNvPr id="420" name="Google Shape;420;p53"/>
          <p:cNvSpPr txBox="1"/>
          <p:nvPr>
            <p:ph idx="1" type="body"/>
          </p:nvPr>
        </p:nvSpPr>
        <p:spPr>
          <a:xfrm>
            <a:off x="311700" y="1608600"/>
            <a:ext cx="3201300" cy="2808000"/>
          </a:xfrm>
          <a:prstGeom prst="rect">
            <a:avLst/>
          </a:prstGeom>
          <a:solidFill>
            <a:srgbClr val="F2F2F2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frequency was too high for what we were trying to </a:t>
            </a:r>
            <a:r>
              <a:rPr lang="en" sz="1600"/>
              <a:t>forecast</a:t>
            </a:r>
            <a:br>
              <a:rPr lang="en" sz="1600"/>
            </a:b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ARIMA model converged to the mean, rendering our forecast meaningless</a:t>
            </a:r>
            <a:endParaRPr sz="1600"/>
          </a:p>
        </p:txBody>
      </p:sp>
      <p:pic>
        <p:nvPicPr>
          <p:cNvPr id="421" name="Google Shape;421;p53"/>
          <p:cNvPicPr preferRelativeResize="0"/>
          <p:nvPr/>
        </p:nvPicPr>
        <p:blipFill rotWithShape="1">
          <a:blip r:embed="rId3">
            <a:alphaModFix/>
          </a:blip>
          <a:srcRect b="0" l="0" r="0" t="2028"/>
          <a:stretch/>
        </p:blipFill>
        <p:spPr>
          <a:xfrm>
            <a:off x="3759725" y="1303975"/>
            <a:ext cx="5341400" cy="34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3"/>
          <p:cNvSpPr txBox="1"/>
          <p:nvPr/>
        </p:nvSpPr>
        <p:spPr>
          <a:xfrm>
            <a:off x="5270375" y="1013325"/>
            <a:ext cx="250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pen Sans"/>
                <a:ea typeface="Open Sans"/>
                <a:cs typeface="Open Sans"/>
                <a:sym typeface="Open Sans"/>
              </a:rPr>
              <a:t>Daily Data (h = 122)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25"/>
            <a:ext cx="3318600" cy="3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want to escape the Chicago cold, but hate airport delays….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predict the severity of delays (in minutes) for flights that operate to and from ORD and LAX? 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Variable of Interest: </a:t>
            </a:r>
            <a:br>
              <a:rPr b="1" lang="en"/>
            </a:br>
            <a:r>
              <a:rPr b="1" lang="en"/>
              <a:t>Avg</a:t>
            </a:r>
            <a:r>
              <a:rPr lang="en"/>
              <a:t> </a:t>
            </a:r>
            <a:r>
              <a:rPr b="1" lang="en"/>
              <a:t>Arrival Delay (Minutes)</a:t>
            </a:r>
            <a:endParaRPr b="1"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275" y="1152413"/>
            <a:ext cx="4915031" cy="3686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SARIMA -  Forecasting</a:t>
            </a:r>
            <a:r>
              <a:rPr lang="en"/>
              <a:t> (quick look at LAX)</a:t>
            </a:r>
            <a:endParaRPr/>
          </a:p>
        </p:txBody>
      </p:sp>
      <p:pic>
        <p:nvPicPr>
          <p:cNvPr id="428" name="Google Shape;4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675" y="1152425"/>
            <a:ext cx="7120126" cy="38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4"/>
          <p:cNvSpPr/>
          <p:nvPr/>
        </p:nvSpPr>
        <p:spPr>
          <a:xfrm>
            <a:off x="6726950" y="3325175"/>
            <a:ext cx="1753200" cy="441900"/>
          </a:xfrm>
          <a:prstGeom prst="rect">
            <a:avLst/>
          </a:prstGeom>
          <a:solidFill>
            <a:srgbClr val="F2F2F2"/>
          </a:solidFill>
          <a:ln cap="flat" cmpd="sng" w="12700">
            <a:solidFill>
              <a:srgbClr val="F2F2F2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SNaive RMSE: 9.1001</a:t>
            </a:r>
            <a:endParaRPr b="1" sz="1200">
              <a:solidFill>
                <a:schemeClr val="accent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rPr>
              <a:t>SARIMA RMSE: 6.9387</a:t>
            </a:r>
            <a:endParaRPr b="1" sz="1200">
              <a:solidFill>
                <a:srgbClr val="E06666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5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</a:t>
            </a:r>
            <a:r>
              <a:rPr lang="en"/>
              <a:t>use data from the Bureau of Transportation Statistics to look at flight data to and from LAX and ORD and look into delay and cancellation metrics. 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Bureau of Transportation Statistics"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2675" y="369163"/>
            <a:ext cx="1489675" cy="7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9226" y="2110088"/>
            <a:ext cx="4205548" cy="2599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28"/>
          <p:cNvCxnSpPr/>
          <p:nvPr/>
        </p:nvCxnSpPr>
        <p:spPr>
          <a:xfrm flipH="1">
            <a:off x="2841375" y="3023600"/>
            <a:ext cx="2330700" cy="633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Downloaded</a:t>
            </a:r>
            <a:r>
              <a:rPr lang="en"/>
              <a:t> data from January 2013 to October 2022 with the relevant fields including delay (in minutes) for arrival </a:t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Examined data for seasonality and trend, and transformed for stationarity </a:t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Aggregated data to </a:t>
            </a:r>
            <a:r>
              <a:rPr lang="en"/>
              <a:t>weekly frequency</a:t>
            </a:r>
            <a:r>
              <a:rPr lang="en"/>
              <a:t> for </a:t>
            </a:r>
            <a:r>
              <a:rPr lang="en"/>
              <a:t>meaningful forecast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Average delay calculated at frequency of 53 times per year</a:t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Measured accuracy of forecast models on excluded test sets 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Trained model on 01/01/2013 - 12/31/2018 time series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Tested model on 01/01/2019 - 12/31/2019 </a:t>
            </a:r>
            <a:r>
              <a:rPr lang="en"/>
              <a:t>time series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Additional forecasting for 01/01/2020-08/31/2022 to see if model holds for Covid impacts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Seasonal Naive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SARIMA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Regr</a:t>
            </a:r>
            <a:r>
              <a:rPr lang="en">
                <a:solidFill>
                  <a:srgbClr val="695D46"/>
                </a:solidFill>
              </a:rPr>
              <a:t>ession</a:t>
            </a:r>
            <a:endParaRPr>
              <a:solidFill>
                <a:srgbClr val="695D4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>
                <a:solidFill>
                  <a:srgbClr val="695D46"/>
                </a:solidFill>
              </a:rPr>
              <a:t>Regr</a:t>
            </a:r>
            <a:r>
              <a:rPr lang="en"/>
              <a:t>ession with ARIMA </a:t>
            </a:r>
            <a:r>
              <a:rPr lang="en"/>
              <a:t>errors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Dynamic Harmonic Regression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TBATS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 Naive</a:t>
            </a:r>
            <a:endParaRPr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180675" y="1418725"/>
            <a:ext cx="3165600" cy="2996700"/>
          </a:xfrm>
          <a:prstGeom prst="rect">
            <a:avLst/>
          </a:prstGeom>
          <a:solidFill>
            <a:srgbClr val="F2F2F2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Seasonal naive model repeats the last seasonal component </a:t>
            </a:r>
            <a:br>
              <a:rPr lang="en" sz="1700"/>
            </a:b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This is our baseline model - more complex models will ideally perform better</a:t>
            </a:r>
            <a:endParaRPr sz="1700"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726" y="1266325"/>
            <a:ext cx="5568626" cy="329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 txBox="1"/>
          <p:nvPr/>
        </p:nvSpPr>
        <p:spPr>
          <a:xfrm>
            <a:off x="7389250" y="4563950"/>
            <a:ext cx="176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pen Sans"/>
                <a:ea typeface="Open Sans"/>
                <a:cs typeface="Open Sans"/>
                <a:sym typeface="Open Sans"/>
              </a:rPr>
              <a:t>SNaive RMSE: 9.9443</a:t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SARIMA - Raw data requires transformation</a:t>
            </a:r>
            <a:endParaRPr/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75" y="1152425"/>
            <a:ext cx="6209448" cy="383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5992125" y="2013825"/>
            <a:ext cx="2949600" cy="1834500"/>
          </a:xfrm>
          <a:prstGeom prst="rect">
            <a:avLst/>
          </a:prstGeom>
          <a:solidFill>
            <a:srgbClr val="F2F2F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Data is </a:t>
            </a:r>
            <a:r>
              <a:rPr b="1" lang="en" sz="1400"/>
              <a:t>not</a:t>
            </a:r>
            <a:r>
              <a:rPr b="1" lang="en" sz="1400"/>
              <a:t> stationary 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Clear seasonality 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Variance is not constant</a:t>
            </a:r>
            <a:endParaRPr b="1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SARIMA - Data post-transformation</a:t>
            </a:r>
            <a:endParaRPr/>
          </a:p>
        </p:txBody>
      </p:sp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311700" y="1266325"/>
            <a:ext cx="3270900" cy="1461600"/>
          </a:xfrm>
          <a:prstGeom prst="rect">
            <a:avLst/>
          </a:prstGeom>
          <a:solidFill>
            <a:srgbClr val="F2F2F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Step 1</a:t>
            </a:r>
            <a:r>
              <a:rPr lang="en" sz="1300"/>
              <a:t>: Box-Cox Transformation</a:t>
            </a:r>
            <a:br>
              <a:rPr lang="en" sz="1300"/>
            </a:br>
            <a:r>
              <a:rPr lang="en" sz="1300"/>
              <a:t>	   λ = 0.7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/>
              <a:t>Step 2: </a:t>
            </a:r>
            <a:r>
              <a:rPr lang="en" sz="1300"/>
              <a:t>S</a:t>
            </a:r>
            <a:r>
              <a:rPr lang="en" sz="1300"/>
              <a:t>easonal Differencing (D=1) </a:t>
            </a:r>
            <a:br>
              <a:rPr lang="en" sz="1300"/>
            </a:br>
            <a:r>
              <a:rPr lang="en" sz="1300"/>
              <a:t>	   with lag = 53</a:t>
            </a:r>
            <a:endParaRPr sz="1300"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2674" y="1152425"/>
            <a:ext cx="5291402" cy="34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3"/>
          <p:cNvSpPr/>
          <p:nvPr/>
        </p:nvSpPr>
        <p:spPr>
          <a:xfrm rot="10800000">
            <a:off x="1252050" y="2950776"/>
            <a:ext cx="1423800" cy="431100"/>
          </a:xfrm>
          <a:prstGeom prst="triangle">
            <a:avLst>
              <a:gd fmla="val 48947" name="adj"/>
            </a:avLst>
          </a:prstGeom>
          <a:solidFill>
            <a:srgbClr val="58B9B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328500" y="3493575"/>
            <a:ext cx="3270900" cy="1461600"/>
          </a:xfrm>
          <a:prstGeom prst="rect">
            <a:avLst/>
          </a:prstGeom>
          <a:solidFill>
            <a:srgbClr val="F2F2F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EF6C02"/>
                </a:solidFill>
                <a:latin typeface="Arial"/>
                <a:ea typeface="Arial"/>
                <a:cs typeface="Arial"/>
                <a:sym typeface="Arial"/>
              </a:rPr>
              <a:t>All variables are </a:t>
            </a:r>
            <a:r>
              <a:rPr b="1" lang="en" sz="1400" u="sng">
                <a:solidFill>
                  <a:srgbClr val="EF6C02"/>
                </a:solidFill>
                <a:latin typeface="Arial"/>
                <a:ea typeface="Arial"/>
                <a:cs typeface="Arial"/>
                <a:sym typeface="Arial"/>
              </a:rPr>
              <a:t>stationary</a:t>
            </a:r>
            <a:endParaRPr b="1" sz="1400" u="sng">
              <a:solidFill>
                <a:srgbClr val="EF6C0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 u="sng">
              <a:solidFill>
                <a:srgbClr val="EF6C0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EF6C02"/>
                </a:solidFill>
                <a:latin typeface="Arial"/>
                <a:ea typeface="Arial"/>
                <a:cs typeface="Arial"/>
                <a:sym typeface="Arial"/>
              </a:rPr>
              <a:t>KPSS test fails to reject the null (time series is trend stationary)</a:t>
            </a:r>
            <a:endParaRPr b="1" sz="1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